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4" r:id="rId4"/>
    <p:sldId id="265" r:id="rId5"/>
    <p:sldId id="263" r:id="rId6"/>
    <p:sldId id="270" r:id="rId7"/>
    <p:sldId id="269" r:id="rId8"/>
    <p:sldId id="257" r:id="rId9"/>
    <p:sldId id="261" r:id="rId10"/>
    <p:sldId id="258" r:id="rId11"/>
    <p:sldId id="271" r:id="rId12"/>
    <p:sldId id="266" r:id="rId13"/>
    <p:sldId id="267" r:id="rId14"/>
    <p:sldId id="268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0B1121-19F6-4B49-A740-C915401B6C7A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9A3068-A3A6-47ED-B5EB-DFF738D9B2A8}">
      <dgm:prSet/>
      <dgm:spPr/>
      <dgm:t>
        <a:bodyPr/>
        <a:lstStyle/>
        <a:p>
          <a:r>
            <a:rPr lang="en-US"/>
            <a:t>Member-only discounts for educational opportunities and bi-monthly luncheon meetings with diverse and dynamic topics and speakers</a:t>
          </a:r>
        </a:p>
      </dgm:t>
    </dgm:pt>
    <dgm:pt modelId="{AB9AB3C8-7400-48D4-82F2-C3728F2B4269}" type="parTrans" cxnId="{CA19E967-8F52-4C76-87EA-4F5130145277}">
      <dgm:prSet/>
      <dgm:spPr/>
      <dgm:t>
        <a:bodyPr/>
        <a:lstStyle/>
        <a:p>
          <a:endParaRPr lang="en-US"/>
        </a:p>
      </dgm:t>
    </dgm:pt>
    <dgm:pt modelId="{9C7C665F-1339-4DA7-8141-07B8413B1FAB}" type="sibTrans" cxnId="{CA19E967-8F52-4C76-87EA-4F5130145277}">
      <dgm:prSet/>
      <dgm:spPr/>
      <dgm:t>
        <a:bodyPr/>
        <a:lstStyle/>
        <a:p>
          <a:endParaRPr lang="en-US"/>
        </a:p>
      </dgm:t>
    </dgm:pt>
    <dgm:pt modelId="{91A13390-AF10-46D1-8FBF-DD785859658C}">
      <dgm:prSet/>
      <dgm:spPr/>
      <dgm:t>
        <a:bodyPr/>
        <a:lstStyle/>
        <a:p>
          <a:r>
            <a:rPr lang="en-US"/>
            <a:t>Earn nationally recognized continuing education unit (CEU) credits and certification/recertification hours</a:t>
          </a:r>
        </a:p>
      </dgm:t>
    </dgm:pt>
    <dgm:pt modelId="{9AF1BE0E-6C0F-4FAE-8916-59CF6576380E}" type="parTrans" cxnId="{C49620B6-2E6E-4249-87A2-2C7B6782BFD9}">
      <dgm:prSet/>
      <dgm:spPr/>
      <dgm:t>
        <a:bodyPr/>
        <a:lstStyle/>
        <a:p>
          <a:endParaRPr lang="en-US"/>
        </a:p>
      </dgm:t>
    </dgm:pt>
    <dgm:pt modelId="{F02FDAA8-6219-4195-AB88-64772181681B}" type="sibTrans" cxnId="{C49620B6-2E6E-4249-87A2-2C7B6782BFD9}">
      <dgm:prSet/>
      <dgm:spPr/>
      <dgm:t>
        <a:bodyPr/>
        <a:lstStyle/>
        <a:p>
          <a:endParaRPr lang="en-US"/>
        </a:p>
      </dgm:t>
    </dgm:pt>
    <dgm:pt modelId="{22F31259-16C8-429C-A87D-6BB69E555EF6}">
      <dgm:prSet/>
      <dgm:spPr/>
      <dgm:t>
        <a:bodyPr/>
        <a:lstStyle/>
        <a:p>
          <a:r>
            <a:rPr lang="en-US"/>
            <a:t>Certification financial assistance</a:t>
          </a:r>
        </a:p>
      </dgm:t>
    </dgm:pt>
    <dgm:pt modelId="{0F090D68-8634-4EF4-8F42-A95878261C62}" type="parTrans" cxnId="{32137371-2C6B-42EB-8F3C-BC33B67823EE}">
      <dgm:prSet/>
      <dgm:spPr/>
      <dgm:t>
        <a:bodyPr/>
        <a:lstStyle/>
        <a:p>
          <a:endParaRPr lang="en-US"/>
        </a:p>
      </dgm:t>
    </dgm:pt>
    <dgm:pt modelId="{55242948-C71C-4766-9527-B0F6BE994D33}" type="sibTrans" cxnId="{32137371-2C6B-42EB-8F3C-BC33B67823EE}">
      <dgm:prSet/>
      <dgm:spPr/>
      <dgm:t>
        <a:bodyPr/>
        <a:lstStyle/>
        <a:p>
          <a:endParaRPr lang="en-US"/>
        </a:p>
      </dgm:t>
    </dgm:pt>
    <dgm:pt modelId="{325C4E51-D0BA-4C25-95A2-FB3B7E99AEDA}">
      <dgm:prSet/>
      <dgm:spPr/>
      <dgm:t>
        <a:bodyPr/>
        <a:lstStyle/>
        <a:p>
          <a:r>
            <a:rPr lang="en-US"/>
            <a:t>Earn scholarship points that can be redeemed for attendance to conferences, workshops, and educational seminars</a:t>
          </a:r>
        </a:p>
      </dgm:t>
    </dgm:pt>
    <dgm:pt modelId="{A7E8F2EE-AADD-491D-B1AB-A3778CABBD66}" type="parTrans" cxnId="{AF1A3A09-A7DA-41F4-87D0-F1F9941603C8}">
      <dgm:prSet/>
      <dgm:spPr/>
      <dgm:t>
        <a:bodyPr/>
        <a:lstStyle/>
        <a:p>
          <a:endParaRPr lang="en-US"/>
        </a:p>
      </dgm:t>
    </dgm:pt>
    <dgm:pt modelId="{919F5798-C5C5-4CCF-91E9-ACBEEFB7F122}" type="sibTrans" cxnId="{AF1A3A09-A7DA-41F4-87D0-F1F9941603C8}">
      <dgm:prSet/>
      <dgm:spPr/>
      <dgm:t>
        <a:bodyPr/>
        <a:lstStyle/>
        <a:p>
          <a:endParaRPr lang="en-US"/>
        </a:p>
      </dgm:t>
    </dgm:pt>
    <dgm:pt modelId="{8045A137-A0DE-4131-8351-061C0125AF88}">
      <dgm:prSet/>
      <dgm:spPr/>
      <dgm:t>
        <a:bodyPr/>
        <a:lstStyle/>
        <a:p>
          <a:r>
            <a:rPr lang="en-US"/>
            <a:t>Opportunities for recognition for excellence through the Buyer of the Year, Manager of the Year and other awards programs</a:t>
          </a:r>
        </a:p>
      </dgm:t>
    </dgm:pt>
    <dgm:pt modelId="{F331C39C-67F8-4B7C-8385-20C2AC637A91}" type="parTrans" cxnId="{B7307B47-52C1-4D0D-8065-F224F3AC2EFB}">
      <dgm:prSet/>
      <dgm:spPr/>
      <dgm:t>
        <a:bodyPr/>
        <a:lstStyle/>
        <a:p>
          <a:endParaRPr lang="en-US"/>
        </a:p>
      </dgm:t>
    </dgm:pt>
    <dgm:pt modelId="{A0DA507E-CE39-4441-973A-4AB6EF0D6011}" type="sibTrans" cxnId="{B7307B47-52C1-4D0D-8065-F224F3AC2EFB}">
      <dgm:prSet/>
      <dgm:spPr/>
      <dgm:t>
        <a:bodyPr/>
        <a:lstStyle/>
        <a:p>
          <a:endParaRPr lang="en-US"/>
        </a:p>
      </dgm:t>
    </dgm:pt>
    <dgm:pt modelId="{AF14D8C7-663F-455B-BFA5-C6B70544C3ED}">
      <dgm:prSet/>
      <dgm:spPr/>
      <dgm:t>
        <a:bodyPr/>
        <a:lstStyle/>
        <a:p>
          <a:r>
            <a:rPr lang="en-US"/>
            <a:t>Networking opportunities with other professionals from throughout the Tampa Bay area and across the country</a:t>
          </a:r>
        </a:p>
      </dgm:t>
    </dgm:pt>
    <dgm:pt modelId="{440F8858-4B63-4EED-89F5-AAE4FA9B50A1}" type="parTrans" cxnId="{ADA176C4-D0C2-4754-B7C7-3636D789E70A}">
      <dgm:prSet/>
      <dgm:spPr/>
      <dgm:t>
        <a:bodyPr/>
        <a:lstStyle/>
        <a:p>
          <a:endParaRPr lang="en-US"/>
        </a:p>
      </dgm:t>
    </dgm:pt>
    <dgm:pt modelId="{CC83C9AE-49CB-47F6-ADB4-7021FBC0B16D}" type="sibTrans" cxnId="{ADA176C4-D0C2-4754-B7C7-3636D789E70A}">
      <dgm:prSet/>
      <dgm:spPr/>
      <dgm:t>
        <a:bodyPr/>
        <a:lstStyle/>
        <a:p>
          <a:endParaRPr lang="en-US"/>
        </a:p>
      </dgm:t>
    </dgm:pt>
    <dgm:pt modelId="{FF42AA1A-16EF-47D8-9611-0B36E851AB2D}">
      <dgm:prSet/>
      <dgm:spPr/>
      <dgm:t>
        <a:bodyPr/>
        <a:lstStyle/>
        <a:p>
          <a:r>
            <a:rPr lang="en-US"/>
            <a:t>FREE access to our quarterly newsletter covering information specific to government procurement professionals</a:t>
          </a:r>
        </a:p>
      </dgm:t>
    </dgm:pt>
    <dgm:pt modelId="{3CA0146A-9E75-458F-87CB-97D9ED932C2E}" type="parTrans" cxnId="{DE765F03-38ED-4F16-9020-11D4FCA1A106}">
      <dgm:prSet/>
      <dgm:spPr/>
      <dgm:t>
        <a:bodyPr/>
        <a:lstStyle/>
        <a:p>
          <a:endParaRPr lang="en-US"/>
        </a:p>
      </dgm:t>
    </dgm:pt>
    <dgm:pt modelId="{3E006F61-C892-433D-96DE-BBCA0EF1F259}" type="sibTrans" cxnId="{DE765F03-38ED-4F16-9020-11D4FCA1A106}">
      <dgm:prSet/>
      <dgm:spPr/>
      <dgm:t>
        <a:bodyPr/>
        <a:lstStyle/>
        <a:p>
          <a:endParaRPr lang="en-US"/>
        </a:p>
      </dgm:t>
    </dgm:pt>
    <dgm:pt modelId="{90B32F6F-F239-4C81-BBD2-E0E02935419D}" type="pres">
      <dgm:prSet presAssocID="{680B1121-19F6-4B49-A740-C915401B6C7A}" presName="linear" presStyleCnt="0">
        <dgm:presLayoutVars>
          <dgm:animLvl val="lvl"/>
          <dgm:resizeHandles val="exact"/>
        </dgm:presLayoutVars>
      </dgm:prSet>
      <dgm:spPr/>
    </dgm:pt>
    <dgm:pt modelId="{E100A229-FC4B-47C1-AE4D-04ECA1D27F46}" type="pres">
      <dgm:prSet presAssocID="{119A3068-A3A6-47ED-B5EB-DFF738D9B2A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624C6B6-FFC8-4A85-B8D1-CBFCE1066E68}" type="pres">
      <dgm:prSet presAssocID="{9C7C665F-1339-4DA7-8141-07B8413B1FAB}" presName="spacer" presStyleCnt="0"/>
      <dgm:spPr/>
    </dgm:pt>
    <dgm:pt modelId="{5171D00A-43E3-4A14-82F8-5C4F23F76B73}" type="pres">
      <dgm:prSet presAssocID="{91A13390-AF10-46D1-8FBF-DD785859658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E16060FC-F0BD-448E-816A-C6E8A2397499}" type="pres">
      <dgm:prSet presAssocID="{F02FDAA8-6219-4195-AB88-64772181681B}" presName="spacer" presStyleCnt="0"/>
      <dgm:spPr/>
    </dgm:pt>
    <dgm:pt modelId="{18FCAAFB-C664-4DD9-9772-63B641D1585B}" type="pres">
      <dgm:prSet presAssocID="{22F31259-16C8-429C-A87D-6BB69E555EF6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4AB726F-F3D1-41E1-A6E7-1CBF30B884F4}" type="pres">
      <dgm:prSet presAssocID="{55242948-C71C-4766-9527-B0F6BE994D33}" presName="spacer" presStyleCnt="0"/>
      <dgm:spPr/>
    </dgm:pt>
    <dgm:pt modelId="{39C73E1C-2C96-47DC-B0BC-94317FB01270}" type="pres">
      <dgm:prSet presAssocID="{325C4E51-D0BA-4C25-95A2-FB3B7E99AED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86E7B84-248F-4C4B-B3FF-39FAA63F5F13}" type="pres">
      <dgm:prSet presAssocID="{919F5798-C5C5-4CCF-91E9-ACBEEFB7F122}" presName="spacer" presStyleCnt="0"/>
      <dgm:spPr/>
    </dgm:pt>
    <dgm:pt modelId="{9C840BEF-4669-4EB1-985C-EB32873EE147}" type="pres">
      <dgm:prSet presAssocID="{8045A137-A0DE-4131-8351-061C0125AF8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2F2BA437-E8AE-4447-912F-8A6EBA5ED9AF}" type="pres">
      <dgm:prSet presAssocID="{A0DA507E-CE39-4441-973A-4AB6EF0D6011}" presName="spacer" presStyleCnt="0"/>
      <dgm:spPr/>
    </dgm:pt>
    <dgm:pt modelId="{B032AC11-FC0A-47F6-B025-9768BD9DE77C}" type="pres">
      <dgm:prSet presAssocID="{AF14D8C7-663F-455B-BFA5-C6B70544C3ED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D81AD891-7E15-410B-9467-07C6405C7163}" type="pres">
      <dgm:prSet presAssocID="{CC83C9AE-49CB-47F6-ADB4-7021FBC0B16D}" presName="spacer" presStyleCnt="0"/>
      <dgm:spPr/>
    </dgm:pt>
    <dgm:pt modelId="{0A16B755-47E7-496A-84E2-984221C97ED9}" type="pres">
      <dgm:prSet presAssocID="{FF42AA1A-16EF-47D8-9611-0B36E851AB2D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E765F03-38ED-4F16-9020-11D4FCA1A106}" srcId="{680B1121-19F6-4B49-A740-C915401B6C7A}" destId="{FF42AA1A-16EF-47D8-9611-0B36E851AB2D}" srcOrd="6" destOrd="0" parTransId="{3CA0146A-9E75-458F-87CB-97D9ED932C2E}" sibTransId="{3E006F61-C892-433D-96DE-BBCA0EF1F259}"/>
    <dgm:cxn modelId="{AF1A3A09-A7DA-41F4-87D0-F1F9941603C8}" srcId="{680B1121-19F6-4B49-A740-C915401B6C7A}" destId="{325C4E51-D0BA-4C25-95A2-FB3B7E99AEDA}" srcOrd="3" destOrd="0" parTransId="{A7E8F2EE-AADD-491D-B1AB-A3778CABBD66}" sibTransId="{919F5798-C5C5-4CCF-91E9-ACBEEFB7F122}"/>
    <dgm:cxn modelId="{5A493419-8CB8-4AEA-A480-13375AC51137}" type="presOf" srcId="{FF42AA1A-16EF-47D8-9611-0B36E851AB2D}" destId="{0A16B755-47E7-496A-84E2-984221C97ED9}" srcOrd="0" destOrd="0" presId="urn:microsoft.com/office/officeart/2005/8/layout/vList2"/>
    <dgm:cxn modelId="{C7F8BF1C-CF52-47B0-9492-B0AE1F2E3309}" type="presOf" srcId="{8045A137-A0DE-4131-8351-061C0125AF88}" destId="{9C840BEF-4669-4EB1-985C-EB32873EE147}" srcOrd="0" destOrd="0" presId="urn:microsoft.com/office/officeart/2005/8/layout/vList2"/>
    <dgm:cxn modelId="{4BDC282F-4A96-4F98-8BC2-325254D5B95B}" type="presOf" srcId="{680B1121-19F6-4B49-A740-C915401B6C7A}" destId="{90B32F6F-F239-4C81-BBD2-E0E02935419D}" srcOrd="0" destOrd="0" presId="urn:microsoft.com/office/officeart/2005/8/layout/vList2"/>
    <dgm:cxn modelId="{B7307B47-52C1-4D0D-8065-F224F3AC2EFB}" srcId="{680B1121-19F6-4B49-A740-C915401B6C7A}" destId="{8045A137-A0DE-4131-8351-061C0125AF88}" srcOrd="4" destOrd="0" parTransId="{F331C39C-67F8-4B7C-8385-20C2AC637A91}" sibTransId="{A0DA507E-CE39-4441-973A-4AB6EF0D6011}"/>
    <dgm:cxn modelId="{CA19E967-8F52-4C76-87EA-4F5130145277}" srcId="{680B1121-19F6-4B49-A740-C915401B6C7A}" destId="{119A3068-A3A6-47ED-B5EB-DFF738D9B2A8}" srcOrd="0" destOrd="0" parTransId="{AB9AB3C8-7400-48D4-82F2-C3728F2B4269}" sibTransId="{9C7C665F-1339-4DA7-8141-07B8413B1FAB}"/>
    <dgm:cxn modelId="{32137371-2C6B-42EB-8F3C-BC33B67823EE}" srcId="{680B1121-19F6-4B49-A740-C915401B6C7A}" destId="{22F31259-16C8-429C-A87D-6BB69E555EF6}" srcOrd="2" destOrd="0" parTransId="{0F090D68-8634-4EF4-8F42-A95878261C62}" sibTransId="{55242948-C71C-4766-9527-B0F6BE994D33}"/>
    <dgm:cxn modelId="{67D65E86-CB1E-4AE1-B7FA-4B11EA23C394}" type="presOf" srcId="{AF14D8C7-663F-455B-BFA5-C6B70544C3ED}" destId="{B032AC11-FC0A-47F6-B025-9768BD9DE77C}" srcOrd="0" destOrd="0" presId="urn:microsoft.com/office/officeart/2005/8/layout/vList2"/>
    <dgm:cxn modelId="{7804B889-DA47-43DF-BA3B-2B43B5C861CD}" type="presOf" srcId="{22F31259-16C8-429C-A87D-6BB69E555EF6}" destId="{18FCAAFB-C664-4DD9-9772-63B641D1585B}" srcOrd="0" destOrd="0" presId="urn:microsoft.com/office/officeart/2005/8/layout/vList2"/>
    <dgm:cxn modelId="{C49620B6-2E6E-4249-87A2-2C7B6782BFD9}" srcId="{680B1121-19F6-4B49-A740-C915401B6C7A}" destId="{91A13390-AF10-46D1-8FBF-DD785859658C}" srcOrd="1" destOrd="0" parTransId="{9AF1BE0E-6C0F-4FAE-8916-59CF6576380E}" sibTransId="{F02FDAA8-6219-4195-AB88-64772181681B}"/>
    <dgm:cxn modelId="{2F83E6C1-84A6-4B47-A100-B39AE1F25F63}" type="presOf" srcId="{91A13390-AF10-46D1-8FBF-DD785859658C}" destId="{5171D00A-43E3-4A14-82F8-5C4F23F76B73}" srcOrd="0" destOrd="0" presId="urn:microsoft.com/office/officeart/2005/8/layout/vList2"/>
    <dgm:cxn modelId="{ADA176C4-D0C2-4754-B7C7-3636D789E70A}" srcId="{680B1121-19F6-4B49-A740-C915401B6C7A}" destId="{AF14D8C7-663F-455B-BFA5-C6B70544C3ED}" srcOrd="5" destOrd="0" parTransId="{440F8858-4B63-4EED-89F5-AAE4FA9B50A1}" sibTransId="{CC83C9AE-49CB-47F6-ADB4-7021FBC0B16D}"/>
    <dgm:cxn modelId="{DFB44ECF-1D4E-446C-A84E-9C1463865F31}" type="presOf" srcId="{325C4E51-D0BA-4C25-95A2-FB3B7E99AEDA}" destId="{39C73E1C-2C96-47DC-B0BC-94317FB01270}" srcOrd="0" destOrd="0" presId="urn:microsoft.com/office/officeart/2005/8/layout/vList2"/>
    <dgm:cxn modelId="{38E9D7DD-36CD-4254-827A-ED150AA53FFF}" type="presOf" srcId="{119A3068-A3A6-47ED-B5EB-DFF738D9B2A8}" destId="{E100A229-FC4B-47C1-AE4D-04ECA1D27F46}" srcOrd="0" destOrd="0" presId="urn:microsoft.com/office/officeart/2005/8/layout/vList2"/>
    <dgm:cxn modelId="{7A234711-9A44-4B37-8930-45A968E2F722}" type="presParOf" srcId="{90B32F6F-F239-4C81-BBD2-E0E02935419D}" destId="{E100A229-FC4B-47C1-AE4D-04ECA1D27F46}" srcOrd="0" destOrd="0" presId="urn:microsoft.com/office/officeart/2005/8/layout/vList2"/>
    <dgm:cxn modelId="{616668E4-37F0-4CC4-B7B8-7806AB82E4C2}" type="presParOf" srcId="{90B32F6F-F239-4C81-BBD2-E0E02935419D}" destId="{C624C6B6-FFC8-4A85-B8D1-CBFCE1066E68}" srcOrd="1" destOrd="0" presId="urn:microsoft.com/office/officeart/2005/8/layout/vList2"/>
    <dgm:cxn modelId="{1C421C77-0A93-4297-8681-283C7C44AC00}" type="presParOf" srcId="{90B32F6F-F239-4C81-BBD2-E0E02935419D}" destId="{5171D00A-43E3-4A14-82F8-5C4F23F76B73}" srcOrd="2" destOrd="0" presId="urn:microsoft.com/office/officeart/2005/8/layout/vList2"/>
    <dgm:cxn modelId="{EE24A256-F255-4B3D-B876-9C6C0506ADD4}" type="presParOf" srcId="{90B32F6F-F239-4C81-BBD2-E0E02935419D}" destId="{E16060FC-F0BD-448E-816A-C6E8A2397499}" srcOrd="3" destOrd="0" presId="urn:microsoft.com/office/officeart/2005/8/layout/vList2"/>
    <dgm:cxn modelId="{C6F97814-8495-493C-9E37-9A804F6E3C67}" type="presParOf" srcId="{90B32F6F-F239-4C81-BBD2-E0E02935419D}" destId="{18FCAAFB-C664-4DD9-9772-63B641D1585B}" srcOrd="4" destOrd="0" presId="urn:microsoft.com/office/officeart/2005/8/layout/vList2"/>
    <dgm:cxn modelId="{A9D6F1E5-2AB9-4DB1-9DA3-C8FE2ECCF410}" type="presParOf" srcId="{90B32F6F-F239-4C81-BBD2-E0E02935419D}" destId="{E4AB726F-F3D1-41E1-A6E7-1CBF30B884F4}" srcOrd="5" destOrd="0" presId="urn:microsoft.com/office/officeart/2005/8/layout/vList2"/>
    <dgm:cxn modelId="{2B0DD42D-CBDF-48F9-9236-999DD73D2F6E}" type="presParOf" srcId="{90B32F6F-F239-4C81-BBD2-E0E02935419D}" destId="{39C73E1C-2C96-47DC-B0BC-94317FB01270}" srcOrd="6" destOrd="0" presId="urn:microsoft.com/office/officeart/2005/8/layout/vList2"/>
    <dgm:cxn modelId="{29429AB3-3A2E-4C99-9402-B0726DC96E0F}" type="presParOf" srcId="{90B32F6F-F239-4C81-BBD2-E0E02935419D}" destId="{086E7B84-248F-4C4B-B3FF-39FAA63F5F13}" srcOrd="7" destOrd="0" presId="urn:microsoft.com/office/officeart/2005/8/layout/vList2"/>
    <dgm:cxn modelId="{B530B50C-3362-4D97-B556-692BE1110D17}" type="presParOf" srcId="{90B32F6F-F239-4C81-BBD2-E0E02935419D}" destId="{9C840BEF-4669-4EB1-985C-EB32873EE147}" srcOrd="8" destOrd="0" presId="urn:microsoft.com/office/officeart/2005/8/layout/vList2"/>
    <dgm:cxn modelId="{D70673D7-00B2-4017-8658-EBD9D12BF6CA}" type="presParOf" srcId="{90B32F6F-F239-4C81-BBD2-E0E02935419D}" destId="{2F2BA437-E8AE-4447-912F-8A6EBA5ED9AF}" srcOrd="9" destOrd="0" presId="urn:microsoft.com/office/officeart/2005/8/layout/vList2"/>
    <dgm:cxn modelId="{3B0397AD-DF86-4F53-AC93-CEAC3693805D}" type="presParOf" srcId="{90B32F6F-F239-4C81-BBD2-E0E02935419D}" destId="{B032AC11-FC0A-47F6-B025-9768BD9DE77C}" srcOrd="10" destOrd="0" presId="urn:microsoft.com/office/officeart/2005/8/layout/vList2"/>
    <dgm:cxn modelId="{83990802-3EDE-4985-9335-47F7A45721A2}" type="presParOf" srcId="{90B32F6F-F239-4C81-BBD2-E0E02935419D}" destId="{D81AD891-7E15-410B-9467-07C6405C7163}" srcOrd="11" destOrd="0" presId="urn:microsoft.com/office/officeart/2005/8/layout/vList2"/>
    <dgm:cxn modelId="{621A2195-EA43-4F11-850E-ED32D41C49F4}" type="presParOf" srcId="{90B32F6F-F239-4C81-BBD2-E0E02935419D}" destId="{0A16B755-47E7-496A-84E2-984221C97ED9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8AD7DF-435E-4596-BE5A-7BF9F555FC9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BE52419-225C-4FF9-841B-8A03765E3114}">
      <dgm:prSet/>
      <dgm:spPr/>
      <dgm:t>
        <a:bodyPr/>
        <a:lstStyle/>
        <a:p>
          <a:r>
            <a:rPr lang="en-US"/>
            <a:t>Attendance at all luncheons</a:t>
          </a:r>
        </a:p>
      </dgm:t>
    </dgm:pt>
    <dgm:pt modelId="{4EEB8F00-5E26-4393-B02C-6163DB9E49CE}" type="parTrans" cxnId="{E3FA4961-0A1A-4144-804E-70EFC2EA1B95}">
      <dgm:prSet/>
      <dgm:spPr/>
      <dgm:t>
        <a:bodyPr/>
        <a:lstStyle/>
        <a:p>
          <a:endParaRPr lang="en-US"/>
        </a:p>
      </dgm:t>
    </dgm:pt>
    <dgm:pt modelId="{46CFFE9C-116F-43C0-A81E-201B60CC9C65}" type="sibTrans" cxnId="{E3FA4961-0A1A-4144-804E-70EFC2EA1B95}">
      <dgm:prSet/>
      <dgm:spPr/>
      <dgm:t>
        <a:bodyPr/>
        <a:lstStyle/>
        <a:p>
          <a:endParaRPr lang="en-US"/>
        </a:p>
      </dgm:t>
    </dgm:pt>
    <dgm:pt modelId="{C5131574-6451-4440-8411-1DE5667D209B}">
      <dgm:prSet/>
      <dgm:spPr/>
      <dgm:t>
        <a:bodyPr/>
        <a:lstStyle/>
        <a:p>
          <a:r>
            <a:rPr lang="en-US"/>
            <a:t>Golf Tournament Sponsorships</a:t>
          </a:r>
        </a:p>
      </dgm:t>
    </dgm:pt>
    <dgm:pt modelId="{B33A160D-F44F-4C10-8EBC-38513DCC0B47}" type="parTrans" cxnId="{40764B03-4899-4D61-8F3A-5AC9860DC023}">
      <dgm:prSet/>
      <dgm:spPr/>
      <dgm:t>
        <a:bodyPr/>
        <a:lstStyle/>
        <a:p>
          <a:endParaRPr lang="en-US"/>
        </a:p>
      </dgm:t>
    </dgm:pt>
    <dgm:pt modelId="{41836A02-956A-4EF8-9D40-6757ACBAAE1F}" type="sibTrans" cxnId="{40764B03-4899-4D61-8F3A-5AC9860DC023}">
      <dgm:prSet/>
      <dgm:spPr/>
      <dgm:t>
        <a:bodyPr/>
        <a:lstStyle/>
        <a:p>
          <a:endParaRPr lang="en-US"/>
        </a:p>
      </dgm:t>
    </dgm:pt>
    <dgm:pt modelId="{EA194FD1-C82C-4E21-BA1B-5DB55D08EDDE}">
      <dgm:prSet/>
      <dgm:spPr/>
      <dgm:t>
        <a:bodyPr/>
        <a:lstStyle/>
        <a:p>
          <a:r>
            <a:rPr lang="en-US"/>
            <a:t>Hold UPPCC or NIGP Certification</a:t>
          </a:r>
        </a:p>
      </dgm:t>
    </dgm:pt>
    <dgm:pt modelId="{A05D347C-D7BB-489E-B9A9-75619EFC2320}" type="parTrans" cxnId="{1219ED38-031E-43CB-B650-3E68B52ABCF0}">
      <dgm:prSet/>
      <dgm:spPr/>
      <dgm:t>
        <a:bodyPr/>
        <a:lstStyle/>
        <a:p>
          <a:endParaRPr lang="en-US"/>
        </a:p>
      </dgm:t>
    </dgm:pt>
    <dgm:pt modelId="{F8C482C3-60E9-4900-BCEF-D4A2A8391A02}" type="sibTrans" cxnId="{1219ED38-031E-43CB-B650-3E68B52ABCF0}">
      <dgm:prSet/>
      <dgm:spPr/>
      <dgm:t>
        <a:bodyPr/>
        <a:lstStyle/>
        <a:p>
          <a:endParaRPr lang="en-US"/>
        </a:p>
      </dgm:t>
    </dgm:pt>
    <dgm:pt modelId="{6F49E0D4-F02B-49A6-A491-44EB92A12528}">
      <dgm:prSet/>
      <dgm:spPr/>
      <dgm:t>
        <a:bodyPr/>
        <a:lstStyle/>
        <a:p>
          <a:r>
            <a:rPr lang="en-US"/>
            <a:t>Member of NIGP National = 10 points</a:t>
          </a:r>
        </a:p>
      </dgm:t>
    </dgm:pt>
    <dgm:pt modelId="{DF8F68CF-EB85-4506-908A-1C06A4A461D1}" type="parTrans" cxnId="{8E66ADD7-EFB4-42BF-970B-8AB360A14B9D}">
      <dgm:prSet/>
      <dgm:spPr/>
      <dgm:t>
        <a:bodyPr/>
        <a:lstStyle/>
        <a:p>
          <a:endParaRPr lang="en-US"/>
        </a:p>
      </dgm:t>
    </dgm:pt>
    <dgm:pt modelId="{1FCB8C3C-4E7D-417A-B149-3606A8BC76F2}" type="sibTrans" cxnId="{8E66ADD7-EFB4-42BF-970B-8AB360A14B9D}">
      <dgm:prSet/>
      <dgm:spPr/>
      <dgm:t>
        <a:bodyPr/>
        <a:lstStyle/>
        <a:p>
          <a:endParaRPr lang="en-US"/>
        </a:p>
      </dgm:t>
    </dgm:pt>
    <dgm:pt modelId="{E9AA92BF-98A1-4AFD-B262-8F9B7C9F6AEC}">
      <dgm:prSet/>
      <dgm:spPr/>
      <dgm:t>
        <a:bodyPr/>
        <a:lstStyle/>
        <a:p>
          <a:r>
            <a:rPr lang="en-US"/>
            <a:t>Teach a Chapter or Public Procurement Workshop</a:t>
          </a:r>
        </a:p>
      </dgm:t>
    </dgm:pt>
    <dgm:pt modelId="{D0D98E85-1F42-402B-B8DA-101CB895E9C5}" type="parTrans" cxnId="{E74CA84F-F458-422E-AC3D-90C0E53DD616}">
      <dgm:prSet/>
      <dgm:spPr/>
      <dgm:t>
        <a:bodyPr/>
        <a:lstStyle/>
        <a:p>
          <a:endParaRPr lang="en-US"/>
        </a:p>
      </dgm:t>
    </dgm:pt>
    <dgm:pt modelId="{FBE3F1BA-EF35-4F7D-83C2-7FC4D7C84BD3}" type="sibTrans" cxnId="{E74CA84F-F458-422E-AC3D-90C0E53DD616}">
      <dgm:prSet/>
      <dgm:spPr/>
      <dgm:t>
        <a:bodyPr/>
        <a:lstStyle/>
        <a:p>
          <a:endParaRPr lang="en-US"/>
        </a:p>
      </dgm:t>
    </dgm:pt>
    <dgm:pt modelId="{4F8F57D0-277E-409F-B9FE-AA2ED2D2920F}">
      <dgm:prSet/>
      <dgm:spPr/>
      <dgm:t>
        <a:bodyPr/>
        <a:lstStyle/>
        <a:p>
          <a:r>
            <a:rPr lang="en-US"/>
            <a:t>Serving as committee chair, co-chair or committee member</a:t>
          </a:r>
        </a:p>
      </dgm:t>
    </dgm:pt>
    <dgm:pt modelId="{F439C01F-7734-4A8A-AE6F-88029B91C894}" type="parTrans" cxnId="{50EB89B0-7919-4C5E-AC5B-F21847A5716E}">
      <dgm:prSet/>
      <dgm:spPr/>
      <dgm:t>
        <a:bodyPr/>
        <a:lstStyle/>
        <a:p>
          <a:endParaRPr lang="en-US"/>
        </a:p>
      </dgm:t>
    </dgm:pt>
    <dgm:pt modelId="{5EF75A2E-4BEE-42A1-A951-077F3E7120AA}" type="sibTrans" cxnId="{50EB89B0-7919-4C5E-AC5B-F21847A5716E}">
      <dgm:prSet/>
      <dgm:spPr/>
      <dgm:t>
        <a:bodyPr/>
        <a:lstStyle/>
        <a:p>
          <a:endParaRPr lang="en-US"/>
        </a:p>
      </dgm:t>
    </dgm:pt>
    <dgm:pt modelId="{EA9D3A9E-ECD6-4564-AB26-B5B21766F80A}">
      <dgm:prSet/>
      <dgm:spPr/>
      <dgm:t>
        <a:bodyPr/>
        <a:lstStyle/>
        <a:p>
          <a:r>
            <a:rPr lang="en-US"/>
            <a:t>Serving as a Chapter Offficer</a:t>
          </a:r>
        </a:p>
      </dgm:t>
    </dgm:pt>
    <dgm:pt modelId="{2BB79DEC-A725-4F3F-929D-2CD989E077F5}" type="parTrans" cxnId="{0ED21A89-EA26-419B-BF88-AFB4DD7E916D}">
      <dgm:prSet/>
      <dgm:spPr/>
      <dgm:t>
        <a:bodyPr/>
        <a:lstStyle/>
        <a:p>
          <a:endParaRPr lang="en-US"/>
        </a:p>
      </dgm:t>
    </dgm:pt>
    <dgm:pt modelId="{49BF7E69-98E4-45F0-ADC5-8BD355FCA6E2}" type="sibTrans" cxnId="{0ED21A89-EA26-419B-BF88-AFB4DD7E916D}">
      <dgm:prSet/>
      <dgm:spPr/>
      <dgm:t>
        <a:bodyPr/>
        <a:lstStyle/>
        <a:p>
          <a:endParaRPr lang="en-US"/>
        </a:p>
      </dgm:t>
    </dgm:pt>
    <dgm:pt modelId="{0A47844E-97A7-40B5-9337-770148F22095}">
      <dgm:prSet/>
      <dgm:spPr/>
      <dgm:t>
        <a:bodyPr/>
        <a:lstStyle/>
        <a:p>
          <a:r>
            <a:rPr lang="en-US"/>
            <a:t>Volunteering at chapter events, seminars and fundraising activities</a:t>
          </a:r>
        </a:p>
      </dgm:t>
    </dgm:pt>
    <dgm:pt modelId="{67DDB9FD-7A63-4B7C-86C4-3B10CCBBE9C3}" type="parTrans" cxnId="{16845E4F-E7D2-4B8D-841F-57F4BED2ADD7}">
      <dgm:prSet/>
      <dgm:spPr/>
      <dgm:t>
        <a:bodyPr/>
        <a:lstStyle/>
        <a:p>
          <a:endParaRPr lang="en-US"/>
        </a:p>
      </dgm:t>
    </dgm:pt>
    <dgm:pt modelId="{81D45316-D5F7-4809-84B6-F486CC505D28}" type="sibTrans" cxnId="{16845E4F-E7D2-4B8D-841F-57F4BED2ADD7}">
      <dgm:prSet/>
      <dgm:spPr/>
      <dgm:t>
        <a:bodyPr/>
        <a:lstStyle/>
        <a:p>
          <a:endParaRPr lang="en-US"/>
        </a:p>
      </dgm:t>
    </dgm:pt>
    <dgm:pt modelId="{8F4959B8-10AA-434B-81A9-8D9060E16942}" type="pres">
      <dgm:prSet presAssocID="{6B8AD7DF-435E-4596-BE5A-7BF9F555FC9B}" presName="diagram" presStyleCnt="0">
        <dgm:presLayoutVars>
          <dgm:dir/>
          <dgm:resizeHandles val="exact"/>
        </dgm:presLayoutVars>
      </dgm:prSet>
      <dgm:spPr/>
    </dgm:pt>
    <dgm:pt modelId="{2809EB8D-122B-45FA-866A-BDA3906D0259}" type="pres">
      <dgm:prSet presAssocID="{1BE52419-225C-4FF9-841B-8A03765E3114}" presName="node" presStyleLbl="node1" presStyleIdx="0" presStyleCnt="8">
        <dgm:presLayoutVars>
          <dgm:bulletEnabled val="1"/>
        </dgm:presLayoutVars>
      </dgm:prSet>
      <dgm:spPr/>
    </dgm:pt>
    <dgm:pt modelId="{0E69206E-FCC5-4963-8B1C-684A55463641}" type="pres">
      <dgm:prSet presAssocID="{46CFFE9C-116F-43C0-A81E-201B60CC9C65}" presName="sibTrans" presStyleCnt="0"/>
      <dgm:spPr/>
    </dgm:pt>
    <dgm:pt modelId="{AFFDF7C4-0767-4A72-93C2-65B888151AE7}" type="pres">
      <dgm:prSet presAssocID="{C5131574-6451-4440-8411-1DE5667D209B}" presName="node" presStyleLbl="node1" presStyleIdx="1" presStyleCnt="8">
        <dgm:presLayoutVars>
          <dgm:bulletEnabled val="1"/>
        </dgm:presLayoutVars>
      </dgm:prSet>
      <dgm:spPr/>
    </dgm:pt>
    <dgm:pt modelId="{34FAAFA1-BE81-4DB2-90AE-F2A76DC4A1AB}" type="pres">
      <dgm:prSet presAssocID="{41836A02-956A-4EF8-9D40-6757ACBAAE1F}" presName="sibTrans" presStyleCnt="0"/>
      <dgm:spPr/>
    </dgm:pt>
    <dgm:pt modelId="{7E4CBFDC-2BDC-40EF-80D6-FBB673594F1A}" type="pres">
      <dgm:prSet presAssocID="{EA194FD1-C82C-4E21-BA1B-5DB55D08EDDE}" presName="node" presStyleLbl="node1" presStyleIdx="2" presStyleCnt="8">
        <dgm:presLayoutVars>
          <dgm:bulletEnabled val="1"/>
        </dgm:presLayoutVars>
      </dgm:prSet>
      <dgm:spPr/>
    </dgm:pt>
    <dgm:pt modelId="{A4E011A4-CE88-4768-AD30-89EB6D6CF50C}" type="pres">
      <dgm:prSet presAssocID="{F8C482C3-60E9-4900-BCEF-D4A2A8391A02}" presName="sibTrans" presStyleCnt="0"/>
      <dgm:spPr/>
    </dgm:pt>
    <dgm:pt modelId="{713169AF-6678-4419-BB7C-257533B8AD1F}" type="pres">
      <dgm:prSet presAssocID="{6F49E0D4-F02B-49A6-A491-44EB92A12528}" presName="node" presStyleLbl="node1" presStyleIdx="3" presStyleCnt="8">
        <dgm:presLayoutVars>
          <dgm:bulletEnabled val="1"/>
        </dgm:presLayoutVars>
      </dgm:prSet>
      <dgm:spPr/>
    </dgm:pt>
    <dgm:pt modelId="{011477C1-99F3-4BE9-ADB4-1E9E9A5E496F}" type="pres">
      <dgm:prSet presAssocID="{1FCB8C3C-4E7D-417A-B149-3606A8BC76F2}" presName="sibTrans" presStyleCnt="0"/>
      <dgm:spPr/>
    </dgm:pt>
    <dgm:pt modelId="{838FFC1A-0AC9-466E-B349-9FD6AB0676B6}" type="pres">
      <dgm:prSet presAssocID="{E9AA92BF-98A1-4AFD-B262-8F9B7C9F6AEC}" presName="node" presStyleLbl="node1" presStyleIdx="4" presStyleCnt="8">
        <dgm:presLayoutVars>
          <dgm:bulletEnabled val="1"/>
        </dgm:presLayoutVars>
      </dgm:prSet>
      <dgm:spPr/>
    </dgm:pt>
    <dgm:pt modelId="{E902CAAD-C911-4113-82F8-D72E6A8BED6B}" type="pres">
      <dgm:prSet presAssocID="{FBE3F1BA-EF35-4F7D-83C2-7FC4D7C84BD3}" presName="sibTrans" presStyleCnt="0"/>
      <dgm:spPr/>
    </dgm:pt>
    <dgm:pt modelId="{CE675517-63B1-468C-BFCF-49C52292F815}" type="pres">
      <dgm:prSet presAssocID="{4F8F57D0-277E-409F-B9FE-AA2ED2D2920F}" presName="node" presStyleLbl="node1" presStyleIdx="5" presStyleCnt="8">
        <dgm:presLayoutVars>
          <dgm:bulletEnabled val="1"/>
        </dgm:presLayoutVars>
      </dgm:prSet>
      <dgm:spPr/>
    </dgm:pt>
    <dgm:pt modelId="{5D76E146-0658-4565-9777-D9ACAE944CB5}" type="pres">
      <dgm:prSet presAssocID="{5EF75A2E-4BEE-42A1-A951-077F3E7120AA}" presName="sibTrans" presStyleCnt="0"/>
      <dgm:spPr/>
    </dgm:pt>
    <dgm:pt modelId="{54AE0FAD-969A-48F8-A63F-87CEC339FBD6}" type="pres">
      <dgm:prSet presAssocID="{EA9D3A9E-ECD6-4564-AB26-B5B21766F80A}" presName="node" presStyleLbl="node1" presStyleIdx="6" presStyleCnt="8">
        <dgm:presLayoutVars>
          <dgm:bulletEnabled val="1"/>
        </dgm:presLayoutVars>
      </dgm:prSet>
      <dgm:spPr/>
    </dgm:pt>
    <dgm:pt modelId="{69003486-9E55-470A-9846-351A5674605C}" type="pres">
      <dgm:prSet presAssocID="{49BF7E69-98E4-45F0-ADC5-8BD355FCA6E2}" presName="sibTrans" presStyleCnt="0"/>
      <dgm:spPr/>
    </dgm:pt>
    <dgm:pt modelId="{FEBDA233-BCAB-4C35-8246-6853D6103116}" type="pres">
      <dgm:prSet presAssocID="{0A47844E-97A7-40B5-9337-770148F22095}" presName="node" presStyleLbl="node1" presStyleIdx="7" presStyleCnt="8">
        <dgm:presLayoutVars>
          <dgm:bulletEnabled val="1"/>
        </dgm:presLayoutVars>
      </dgm:prSet>
      <dgm:spPr/>
    </dgm:pt>
  </dgm:ptLst>
  <dgm:cxnLst>
    <dgm:cxn modelId="{40764B03-4899-4D61-8F3A-5AC9860DC023}" srcId="{6B8AD7DF-435E-4596-BE5A-7BF9F555FC9B}" destId="{C5131574-6451-4440-8411-1DE5667D209B}" srcOrd="1" destOrd="0" parTransId="{B33A160D-F44F-4C10-8EBC-38513DCC0B47}" sibTransId="{41836A02-956A-4EF8-9D40-6757ACBAAE1F}"/>
    <dgm:cxn modelId="{69E4F628-7FC8-4874-A0DD-1FCBECB63E96}" type="presOf" srcId="{1BE52419-225C-4FF9-841B-8A03765E3114}" destId="{2809EB8D-122B-45FA-866A-BDA3906D0259}" srcOrd="0" destOrd="0" presId="urn:microsoft.com/office/officeart/2005/8/layout/default"/>
    <dgm:cxn modelId="{1219ED38-031E-43CB-B650-3E68B52ABCF0}" srcId="{6B8AD7DF-435E-4596-BE5A-7BF9F555FC9B}" destId="{EA194FD1-C82C-4E21-BA1B-5DB55D08EDDE}" srcOrd="2" destOrd="0" parTransId="{A05D347C-D7BB-489E-B9A9-75619EFC2320}" sibTransId="{F8C482C3-60E9-4900-BCEF-D4A2A8391A02}"/>
    <dgm:cxn modelId="{EB1A373A-1CA0-4D4D-9F7A-8B9555DDDA09}" type="presOf" srcId="{EA9D3A9E-ECD6-4564-AB26-B5B21766F80A}" destId="{54AE0FAD-969A-48F8-A63F-87CEC339FBD6}" srcOrd="0" destOrd="0" presId="urn:microsoft.com/office/officeart/2005/8/layout/default"/>
    <dgm:cxn modelId="{E3FA4961-0A1A-4144-804E-70EFC2EA1B95}" srcId="{6B8AD7DF-435E-4596-BE5A-7BF9F555FC9B}" destId="{1BE52419-225C-4FF9-841B-8A03765E3114}" srcOrd="0" destOrd="0" parTransId="{4EEB8F00-5E26-4393-B02C-6163DB9E49CE}" sibTransId="{46CFFE9C-116F-43C0-A81E-201B60CC9C65}"/>
    <dgm:cxn modelId="{642E894D-6637-4715-8110-15C41B431F31}" type="presOf" srcId="{0A47844E-97A7-40B5-9337-770148F22095}" destId="{FEBDA233-BCAB-4C35-8246-6853D6103116}" srcOrd="0" destOrd="0" presId="urn:microsoft.com/office/officeart/2005/8/layout/default"/>
    <dgm:cxn modelId="{16845E4F-E7D2-4B8D-841F-57F4BED2ADD7}" srcId="{6B8AD7DF-435E-4596-BE5A-7BF9F555FC9B}" destId="{0A47844E-97A7-40B5-9337-770148F22095}" srcOrd="7" destOrd="0" parTransId="{67DDB9FD-7A63-4B7C-86C4-3B10CCBBE9C3}" sibTransId="{81D45316-D5F7-4809-84B6-F486CC505D28}"/>
    <dgm:cxn modelId="{E74CA84F-F458-422E-AC3D-90C0E53DD616}" srcId="{6B8AD7DF-435E-4596-BE5A-7BF9F555FC9B}" destId="{E9AA92BF-98A1-4AFD-B262-8F9B7C9F6AEC}" srcOrd="4" destOrd="0" parTransId="{D0D98E85-1F42-402B-B8DA-101CB895E9C5}" sibTransId="{FBE3F1BA-EF35-4F7D-83C2-7FC4D7C84BD3}"/>
    <dgm:cxn modelId="{2D8A6B52-DDB6-4C82-811D-3FF76297ACD0}" type="presOf" srcId="{6B8AD7DF-435E-4596-BE5A-7BF9F555FC9B}" destId="{8F4959B8-10AA-434B-81A9-8D9060E16942}" srcOrd="0" destOrd="0" presId="urn:microsoft.com/office/officeart/2005/8/layout/default"/>
    <dgm:cxn modelId="{0ED21A89-EA26-419B-BF88-AFB4DD7E916D}" srcId="{6B8AD7DF-435E-4596-BE5A-7BF9F555FC9B}" destId="{EA9D3A9E-ECD6-4564-AB26-B5B21766F80A}" srcOrd="6" destOrd="0" parTransId="{2BB79DEC-A725-4F3F-929D-2CD989E077F5}" sibTransId="{49BF7E69-98E4-45F0-ADC5-8BD355FCA6E2}"/>
    <dgm:cxn modelId="{2805299B-449E-477A-8134-41C2CDF32023}" type="presOf" srcId="{4F8F57D0-277E-409F-B9FE-AA2ED2D2920F}" destId="{CE675517-63B1-468C-BFCF-49C52292F815}" srcOrd="0" destOrd="0" presId="urn:microsoft.com/office/officeart/2005/8/layout/default"/>
    <dgm:cxn modelId="{D72E7AA7-BE0E-4DC9-BEA3-A9181BA214BB}" type="presOf" srcId="{E9AA92BF-98A1-4AFD-B262-8F9B7C9F6AEC}" destId="{838FFC1A-0AC9-466E-B349-9FD6AB0676B6}" srcOrd="0" destOrd="0" presId="urn:microsoft.com/office/officeart/2005/8/layout/default"/>
    <dgm:cxn modelId="{50EB89B0-7919-4C5E-AC5B-F21847A5716E}" srcId="{6B8AD7DF-435E-4596-BE5A-7BF9F555FC9B}" destId="{4F8F57D0-277E-409F-B9FE-AA2ED2D2920F}" srcOrd="5" destOrd="0" parTransId="{F439C01F-7734-4A8A-AE6F-88029B91C894}" sibTransId="{5EF75A2E-4BEE-42A1-A951-077F3E7120AA}"/>
    <dgm:cxn modelId="{F3314CC3-6EE6-46AD-A8AD-C7B60C25C9BD}" type="presOf" srcId="{C5131574-6451-4440-8411-1DE5667D209B}" destId="{AFFDF7C4-0767-4A72-93C2-65B888151AE7}" srcOrd="0" destOrd="0" presId="urn:microsoft.com/office/officeart/2005/8/layout/default"/>
    <dgm:cxn modelId="{AEFF44D4-6DD7-42BD-9B8A-EDEAE1D1AC85}" type="presOf" srcId="{6F49E0D4-F02B-49A6-A491-44EB92A12528}" destId="{713169AF-6678-4419-BB7C-257533B8AD1F}" srcOrd="0" destOrd="0" presId="urn:microsoft.com/office/officeart/2005/8/layout/default"/>
    <dgm:cxn modelId="{8E66ADD7-EFB4-42BF-970B-8AB360A14B9D}" srcId="{6B8AD7DF-435E-4596-BE5A-7BF9F555FC9B}" destId="{6F49E0D4-F02B-49A6-A491-44EB92A12528}" srcOrd="3" destOrd="0" parTransId="{DF8F68CF-EB85-4506-908A-1C06A4A461D1}" sibTransId="{1FCB8C3C-4E7D-417A-B149-3606A8BC76F2}"/>
    <dgm:cxn modelId="{3CD660FD-7DC9-4124-A98B-5557D6A1FB95}" type="presOf" srcId="{EA194FD1-C82C-4E21-BA1B-5DB55D08EDDE}" destId="{7E4CBFDC-2BDC-40EF-80D6-FBB673594F1A}" srcOrd="0" destOrd="0" presId="urn:microsoft.com/office/officeart/2005/8/layout/default"/>
    <dgm:cxn modelId="{6A576951-8B3A-44D5-944E-E0EBC203F8FD}" type="presParOf" srcId="{8F4959B8-10AA-434B-81A9-8D9060E16942}" destId="{2809EB8D-122B-45FA-866A-BDA3906D0259}" srcOrd="0" destOrd="0" presId="urn:microsoft.com/office/officeart/2005/8/layout/default"/>
    <dgm:cxn modelId="{508FFB6B-14ED-4826-BD48-4B41F1E5A62E}" type="presParOf" srcId="{8F4959B8-10AA-434B-81A9-8D9060E16942}" destId="{0E69206E-FCC5-4963-8B1C-684A55463641}" srcOrd="1" destOrd="0" presId="urn:microsoft.com/office/officeart/2005/8/layout/default"/>
    <dgm:cxn modelId="{302716A0-30F9-4A56-99DA-7DC8B3CCE7A1}" type="presParOf" srcId="{8F4959B8-10AA-434B-81A9-8D9060E16942}" destId="{AFFDF7C4-0767-4A72-93C2-65B888151AE7}" srcOrd="2" destOrd="0" presId="urn:microsoft.com/office/officeart/2005/8/layout/default"/>
    <dgm:cxn modelId="{3C3747B1-0702-4A2A-A310-7B76E47C93C2}" type="presParOf" srcId="{8F4959B8-10AA-434B-81A9-8D9060E16942}" destId="{34FAAFA1-BE81-4DB2-90AE-F2A76DC4A1AB}" srcOrd="3" destOrd="0" presId="urn:microsoft.com/office/officeart/2005/8/layout/default"/>
    <dgm:cxn modelId="{C36EF456-29FA-4F09-BDB0-9082354A240C}" type="presParOf" srcId="{8F4959B8-10AA-434B-81A9-8D9060E16942}" destId="{7E4CBFDC-2BDC-40EF-80D6-FBB673594F1A}" srcOrd="4" destOrd="0" presId="urn:microsoft.com/office/officeart/2005/8/layout/default"/>
    <dgm:cxn modelId="{68599609-7F20-4381-8279-5656C35ECAA2}" type="presParOf" srcId="{8F4959B8-10AA-434B-81A9-8D9060E16942}" destId="{A4E011A4-CE88-4768-AD30-89EB6D6CF50C}" srcOrd="5" destOrd="0" presId="urn:microsoft.com/office/officeart/2005/8/layout/default"/>
    <dgm:cxn modelId="{9B97C03A-DF09-43D6-8B7B-AD8A5A982E3C}" type="presParOf" srcId="{8F4959B8-10AA-434B-81A9-8D9060E16942}" destId="{713169AF-6678-4419-BB7C-257533B8AD1F}" srcOrd="6" destOrd="0" presId="urn:microsoft.com/office/officeart/2005/8/layout/default"/>
    <dgm:cxn modelId="{B0BD837C-CC7B-4C55-AEEB-40FE944629C5}" type="presParOf" srcId="{8F4959B8-10AA-434B-81A9-8D9060E16942}" destId="{011477C1-99F3-4BE9-ADB4-1E9E9A5E496F}" srcOrd="7" destOrd="0" presId="urn:microsoft.com/office/officeart/2005/8/layout/default"/>
    <dgm:cxn modelId="{601FAA3F-C57B-4B36-8FE3-EDF71AC77DA7}" type="presParOf" srcId="{8F4959B8-10AA-434B-81A9-8D9060E16942}" destId="{838FFC1A-0AC9-466E-B349-9FD6AB0676B6}" srcOrd="8" destOrd="0" presId="urn:microsoft.com/office/officeart/2005/8/layout/default"/>
    <dgm:cxn modelId="{3C09DE52-BC54-455F-9287-7FD8F2D6570F}" type="presParOf" srcId="{8F4959B8-10AA-434B-81A9-8D9060E16942}" destId="{E902CAAD-C911-4113-82F8-D72E6A8BED6B}" srcOrd="9" destOrd="0" presId="urn:microsoft.com/office/officeart/2005/8/layout/default"/>
    <dgm:cxn modelId="{D82616AD-8C9A-4918-9114-CBA37C9BFFB3}" type="presParOf" srcId="{8F4959B8-10AA-434B-81A9-8D9060E16942}" destId="{CE675517-63B1-468C-BFCF-49C52292F815}" srcOrd="10" destOrd="0" presId="urn:microsoft.com/office/officeart/2005/8/layout/default"/>
    <dgm:cxn modelId="{C65615EC-C966-4476-93C7-92844D65C9EA}" type="presParOf" srcId="{8F4959B8-10AA-434B-81A9-8D9060E16942}" destId="{5D76E146-0658-4565-9777-D9ACAE944CB5}" srcOrd="11" destOrd="0" presId="urn:microsoft.com/office/officeart/2005/8/layout/default"/>
    <dgm:cxn modelId="{90FF3DDF-D79F-4EFE-86D4-D8A6351C53A3}" type="presParOf" srcId="{8F4959B8-10AA-434B-81A9-8D9060E16942}" destId="{54AE0FAD-969A-48F8-A63F-87CEC339FBD6}" srcOrd="12" destOrd="0" presId="urn:microsoft.com/office/officeart/2005/8/layout/default"/>
    <dgm:cxn modelId="{45BB95CF-A26A-4468-A072-9B7D9FDAC99A}" type="presParOf" srcId="{8F4959B8-10AA-434B-81A9-8D9060E16942}" destId="{69003486-9E55-470A-9846-351A5674605C}" srcOrd="13" destOrd="0" presId="urn:microsoft.com/office/officeart/2005/8/layout/default"/>
    <dgm:cxn modelId="{7B6F7D02-D4F9-4700-864B-7B20797EC3FD}" type="presParOf" srcId="{8F4959B8-10AA-434B-81A9-8D9060E16942}" destId="{FEBDA233-BCAB-4C35-8246-6853D610311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00A229-FC4B-47C1-AE4D-04ECA1D27F46}">
      <dsp:nvSpPr>
        <dsp:cNvPr id="0" name=""/>
        <dsp:cNvSpPr/>
      </dsp:nvSpPr>
      <dsp:spPr>
        <a:xfrm>
          <a:off x="0" y="18939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Member-only discounts for educational opportunities and bi-monthly luncheon meetings with diverse and dynamic topics and speakers</a:t>
          </a:r>
        </a:p>
      </dsp:txBody>
      <dsp:txXfrm>
        <a:off x="30157" y="219547"/>
        <a:ext cx="6568490" cy="557446"/>
      </dsp:txXfrm>
    </dsp:sp>
    <dsp:sp modelId="{5171D00A-43E3-4A14-82F8-5C4F23F76B73}">
      <dsp:nvSpPr>
        <dsp:cNvPr id="0" name=""/>
        <dsp:cNvSpPr/>
      </dsp:nvSpPr>
      <dsp:spPr>
        <a:xfrm>
          <a:off x="0" y="85323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-494048"/>
                <a:satOff val="2367"/>
                <a:lumOff val="2190"/>
                <a:alphaOff val="0"/>
                <a:tint val="96000"/>
                <a:lumMod val="100000"/>
              </a:schemeClr>
            </a:gs>
            <a:gs pos="78000">
              <a:schemeClr val="accent2">
                <a:hueOff val="-494048"/>
                <a:satOff val="2367"/>
                <a:lumOff val="219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Earn nationally recognized continuing education unit (CEU) credits and certification/recertification hours</a:t>
          </a:r>
        </a:p>
      </dsp:txBody>
      <dsp:txXfrm>
        <a:off x="30157" y="883387"/>
        <a:ext cx="6568490" cy="557446"/>
      </dsp:txXfrm>
    </dsp:sp>
    <dsp:sp modelId="{18FCAAFB-C664-4DD9-9772-63B641D1585B}">
      <dsp:nvSpPr>
        <dsp:cNvPr id="0" name=""/>
        <dsp:cNvSpPr/>
      </dsp:nvSpPr>
      <dsp:spPr>
        <a:xfrm>
          <a:off x="0" y="151707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-988095"/>
                <a:satOff val="4733"/>
                <a:lumOff val="4379"/>
                <a:alphaOff val="0"/>
                <a:tint val="96000"/>
                <a:lumMod val="100000"/>
              </a:schemeClr>
            </a:gs>
            <a:gs pos="78000">
              <a:schemeClr val="accent2">
                <a:hueOff val="-988095"/>
                <a:satOff val="4733"/>
                <a:lumOff val="437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Certification financial assistance</a:t>
          </a:r>
        </a:p>
      </dsp:txBody>
      <dsp:txXfrm>
        <a:off x="30157" y="1547227"/>
        <a:ext cx="6568490" cy="557446"/>
      </dsp:txXfrm>
    </dsp:sp>
    <dsp:sp modelId="{39C73E1C-2C96-47DC-B0BC-94317FB01270}">
      <dsp:nvSpPr>
        <dsp:cNvPr id="0" name=""/>
        <dsp:cNvSpPr/>
      </dsp:nvSpPr>
      <dsp:spPr>
        <a:xfrm>
          <a:off x="0" y="218091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Earn scholarship points that can be redeemed for attendance to conferences, workshops, and educational seminars</a:t>
          </a:r>
        </a:p>
      </dsp:txBody>
      <dsp:txXfrm>
        <a:off x="30157" y="2211067"/>
        <a:ext cx="6568490" cy="557446"/>
      </dsp:txXfrm>
    </dsp:sp>
    <dsp:sp modelId="{9C840BEF-4669-4EB1-985C-EB32873EE147}">
      <dsp:nvSpPr>
        <dsp:cNvPr id="0" name=""/>
        <dsp:cNvSpPr/>
      </dsp:nvSpPr>
      <dsp:spPr>
        <a:xfrm>
          <a:off x="0" y="284475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-1976191"/>
                <a:satOff val="9467"/>
                <a:lumOff val="8758"/>
                <a:alphaOff val="0"/>
                <a:tint val="96000"/>
                <a:lumMod val="100000"/>
              </a:schemeClr>
            </a:gs>
            <a:gs pos="78000">
              <a:schemeClr val="accent2">
                <a:hueOff val="-1976191"/>
                <a:satOff val="9467"/>
                <a:lumOff val="875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Opportunities for recognition for excellence through the Buyer of the Year, Manager of the Year and other awards programs</a:t>
          </a:r>
        </a:p>
      </dsp:txBody>
      <dsp:txXfrm>
        <a:off x="30157" y="2874907"/>
        <a:ext cx="6568490" cy="557446"/>
      </dsp:txXfrm>
    </dsp:sp>
    <dsp:sp modelId="{B032AC11-FC0A-47F6-B025-9768BD9DE77C}">
      <dsp:nvSpPr>
        <dsp:cNvPr id="0" name=""/>
        <dsp:cNvSpPr/>
      </dsp:nvSpPr>
      <dsp:spPr>
        <a:xfrm>
          <a:off x="0" y="350859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-2470238"/>
                <a:satOff val="11833"/>
                <a:lumOff val="10948"/>
                <a:alphaOff val="0"/>
                <a:tint val="96000"/>
                <a:lumMod val="100000"/>
              </a:schemeClr>
            </a:gs>
            <a:gs pos="78000">
              <a:schemeClr val="accent2">
                <a:hueOff val="-2470238"/>
                <a:satOff val="11833"/>
                <a:lumOff val="10948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Networking opportunities with other professionals from throughout the Tampa Bay area and across the country</a:t>
          </a:r>
        </a:p>
      </dsp:txBody>
      <dsp:txXfrm>
        <a:off x="30157" y="3538747"/>
        <a:ext cx="6568490" cy="557446"/>
      </dsp:txXfrm>
    </dsp:sp>
    <dsp:sp modelId="{0A16B755-47E7-496A-84E2-984221C97ED9}">
      <dsp:nvSpPr>
        <dsp:cNvPr id="0" name=""/>
        <dsp:cNvSpPr/>
      </dsp:nvSpPr>
      <dsp:spPr>
        <a:xfrm>
          <a:off x="0" y="4172430"/>
          <a:ext cx="6628804" cy="61776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FREE access to our quarterly newsletter covering information specific to government procurement professionals</a:t>
          </a:r>
        </a:p>
      </dsp:txBody>
      <dsp:txXfrm>
        <a:off x="30157" y="4202587"/>
        <a:ext cx="6568490" cy="557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09EB8D-122B-45FA-866A-BDA3906D0259}">
      <dsp:nvSpPr>
        <dsp:cNvPr id="0" name=""/>
        <dsp:cNvSpPr/>
      </dsp:nvSpPr>
      <dsp:spPr>
        <a:xfrm>
          <a:off x="221632" y="780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Attendance at all luncheons</a:t>
          </a:r>
        </a:p>
      </dsp:txBody>
      <dsp:txXfrm>
        <a:off x="221632" y="780"/>
        <a:ext cx="2547938" cy="1528762"/>
      </dsp:txXfrm>
    </dsp:sp>
    <dsp:sp modelId="{AFFDF7C4-0767-4A72-93C2-65B888151AE7}">
      <dsp:nvSpPr>
        <dsp:cNvPr id="0" name=""/>
        <dsp:cNvSpPr/>
      </dsp:nvSpPr>
      <dsp:spPr>
        <a:xfrm>
          <a:off x="3024364" y="780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Golf Tournament Sponsorships</a:t>
          </a:r>
        </a:p>
      </dsp:txBody>
      <dsp:txXfrm>
        <a:off x="3024364" y="780"/>
        <a:ext cx="2547938" cy="1528762"/>
      </dsp:txXfrm>
    </dsp:sp>
    <dsp:sp modelId="{7E4CBFDC-2BDC-40EF-80D6-FBB673594F1A}">
      <dsp:nvSpPr>
        <dsp:cNvPr id="0" name=""/>
        <dsp:cNvSpPr/>
      </dsp:nvSpPr>
      <dsp:spPr>
        <a:xfrm>
          <a:off x="5827096" y="780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Hold UPPCC or NIGP Certification</a:t>
          </a:r>
        </a:p>
      </dsp:txBody>
      <dsp:txXfrm>
        <a:off x="5827096" y="780"/>
        <a:ext cx="2547938" cy="1528762"/>
      </dsp:txXfrm>
    </dsp:sp>
    <dsp:sp modelId="{713169AF-6678-4419-BB7C-257533B8AD1F}">
      <dsp:nvSpPr>
        <dsp:cNvPr id="0" name=""/>
        <dsp:cNvSpPr/>
      </dsp:nvSpPr>
      <dsp:spPr>
        <a:xfrm>
          <a:off x="221632" y="1784337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Member of NIGP National = 10 points</a:t>
          </a:r>
        </a:p>
      </dsp:txBody>
      <dsp:txXfrm>
        <a:off x="221632" y="1784337"/>
        <a:ext cx="2547938" cy="1528762"/>
      </dsp:txXfrm>
    </dsp:sp>
    <dsp:sp modelId="{838FFC1A-0AC9-466E-B349-9FD6AB0676B6}">
      <dsp:nvSpPr>
        <dsp:cNvPr id="0" name=""/>
        <dsp:cNvSpPr/>
      </dsp:nvSpPr>
      <dsp:spPr>
        <a:xfrm>
          <a:off x="3024364" y="1784337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Teach a Chapter or Public Procurement Workshop</a:t>
          </a:r>
        </a:p>
      </dsp:txBody>
      <dsp:txXfrm>
        <a:off x="3024364" y="1784337"/>
        <a:ext cx="2547938" cy="1528762"/>
      </dsp:txXfrm>
    </dsp:sp>
    <dsp:sp modelId="{CE675517-63B1-468C-BFCF-49C52292F815}">
      <dsp:nvSpPr>
        <dsp:cNvPr id="0" name=""/>
        <dsp:cNvSpPr/>
      </dsp:nvSpPr>
      <dsp:spPr>
        <a:xfrm>
          <a:off x="5827096" y="1784337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Serving as committee chair, co-chair or committee member</a:t>
          </a:r>
        </a:p>
      </dsp:txBody>
      <dsp:txXfrm>
        <a:off x="5827096" y="1784337"/>
        <a:ext cx="2547938" cy="1528762"/>
      </dsp:txXfrm>
    </dsp:sp>
    <dsp:sp modelId="{54AE0FAD-969A-48F8-A63F-87CEC339FBD6}">
      <dsp:nvSpPr>
        <dsp:cNvPr id="0" name=""/>
        <dsp:cNvSpPr/>
      </dsp:nvSpPr>
      <dsp:spPr>
        <a:xfrm>
          <a:off x="1622998" y="3567894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Serving as a Chapter Offficer</a:t>
          </a:r>
        </a:p>
      </dsp:txBody>
      <dsp:txXfrm>
        <a:off x="1622998" y="3567894"/>
        <a:ext cx="2547938" cy="1528762"/>
      </dsp:txXfrm>
    </dsp:sp>
    <dsp:sp modelId="{FEBDA233-BCAB-4C35-8246-6853D6103116}">
      <dsp:nvSpPr>
        <dsp:cNvPr id="0" name=""/>
        <dsp:cNvSpPr/>
      </dsp:nvSpPr>
      <dsp:spPr>
        <a:xfrm>
          <a:off x="4425730" y="3567894"/>
          <a:ext cx="2547938" cy="1528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Volunteering at chapter events, seminars and fundraising activities</a:t>
          </a:r>
        </a:p>
      </dsp:txBody>
      <dsp:txXfrm>
        <a:off x="4425730" y="3567894"/>
        <a:ext cx="2547938" cy="15287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C8FA01A-6C67-FD4E-A2D5-C5261E9E7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1360B0"/>
                </a:solidFill>
              </a:defRPr>
            </a:lvl1pPr>
          </a:lstStyle>
          <a:p>
            <a:fld id="{A870CA5B-9D3D-5245-86E5-74C38371C7F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714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gp.org/resource/flyer-brochure/virtual-calendar.pdf?dl=true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gp-tampabay.org/insidepages/jobs/" TargetMode="External"/><Relationship Id="rId2" Type="http://schemas.openxmlformats.org/officeDocument/2006/relationships/hyperlink" Target="mailto:MemberConnect@list.nigp-tampabay.or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4629" y="835015"/>
            <a:ext cx="5588000" cy="3215821"/>
          </a:xfrm>
        </p:spPr>
        <p:txBody>
          <a:bodyPr>
            <a:normAutofit/>
          </a:bodyPr>
          <a:lstStyle/>
          <a:p>
            <a:r>
              <a:rPr lang="en-US" dirty="0"/>
              <a:t>The Value of Membership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4286" y="4050833"/>
            <a:ext cx="5791200" cy="1990529"/>
          </a:xfrm>
        </p:spPr>
        <p:txBody>
          <a:bodyPr>
            <a:normAutofit/>
          </a:bodyPr>
          <a:lstStyle/>
          <a:p>
            <a:r>
              <a:rPr lang="en-US" b="1" dirty="0"/>
              <a:t>Tampa Bay Area Chapter of NIGP</a:t>
            </a:r>
          </a:p>
          <a:p>
            <a:r>
              <a:rPr lang="en-US" b="1" dirty="0"/>
              <a:t>Joe Benjamin CPPO, CPPB - March 26, 2021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297" y="835015"/>
            <a:ext cx="1672842" cy="2987218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B3797BF-6299-405E-8B81-F4655DED4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604" y="4768377"/>
            <a:ext cx="3765692" cy="55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886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3E3682-C981-5243-96DB-8237C6C7C317}"/>
              </a:ext>
            </a:extLst>
          </p:cNvPr>
          <p:cNvSpPr txBox="1"/>
          <p:nvPr/>
        </p:nvSpPr>
        <p:spPr>
          <a:xfrm>
            <a:off x="295836" y="363114"/>
            <a:ext cx="11403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cs typeface="Arial" panose="020B0604020202020204" pitchFamily="34" charset="0"/>
              </a:rPr>
              <a:t>The Executive Board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388" y="4050193"/>
            <a:ext cx="1063701" cy="15955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12" y="1266824"/>
            <a:ext cx="1198536" cy="15955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TextBox 16"/>
          <p:cNvSpPr txBox="1"/>
          <p:nvPr/>
        </p:nvSpPr>
        <p:spPr>
          <a:xfrm>
            <a:off x="538797" y="3099587"/>
            <a:ext cx="24094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James Hanney</a:t>
            </a:r>
          </a:p>
          <a:p>
            <a:pPr algn="ctr"/>
            <a:r>
              <a:rPr lang="en-US" dirty="0"/>
              <a:t>President</a:t>
            </a:r>
          </a:p>
          <a:p>
            <a:pPr algn="ctr"/>
            <a:r>
              <a:rPr lang="en-US" sz="1400" dirty="0"/>
              <a:t>Tampa International Airport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06851" y="3100893"/>
            <a:ext cx="27113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Celeste Gibbons-Peoples</a:t>
            </a:r>
          </a:p>
          <a:p>
            <a:pPr algn="ctr"/>
            <a:r>
              <a:rPr lang="en-US" dirty="0"/>
              <a:t>Vice President</a:t>
            </a:r>
          </a:p>
          <a:p>
            <a:pPr algn="ctr"/>
            <a:r>
              <a:rPr lang="en-US" sz="1400" dirty="0"/>
              <a:t>City of Tampa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45927" y="3050796"/>
            <a:ext cx="1786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Stacy Gundry</a:t>
            </a:r>
          </a:p>
          <a:p>
            <a:pPr algn="ctr"/>
            <a:r>
              <a:rPr lang="en-US" dirty="0"/>
              <a:t>Treasurer</a:t>
            </a:r>
          </a:p>
          <a:p>
            <a:pPr algn="ctr"/>
            <a:r>
              <a:rPr lang="en-US" sz="1400" dirty="0"/>
              <a:t>Tampa Bay Water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92300" y="5684784"/>
            <a:ext cx="24094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Tara Camp</a:t>
            </a:r>
          </a:p>
          <a:p>
            <a:pPr algn="ctr"/>
            <a:r>
              <a:rPr lang="en-US" dirty="0"/>
              <a:t>Past President</a:t>
            </a:r>
          </a:p>
          <a:p>
            <a:pPr algn="ctr"/>
            <a:r>
              <a:rPr lang="en-US" sz="1400" dirty="0"/>
              <a:t>Tampa International Airport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786" y="1266824"/>
            <a:ext cx="1259514" cy="16793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28" y="1286435"/>
            <a:ext cx="1256701" cy="167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TextBox 12"/>
          <p:cNvSpPr txBox="1"/>
          <p:nvPr/>
        </p:nvSpPr>
        <p:spPr>
          <a:xfrm>
            <a:off x="2367218" y="5717660"/>
            <a:ext cx="2079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Stephanie </a:t>
            </a:r>
            <a:r>
              <a:rPr lang="en-US" dirty="0" err="1"/>
              <a:t>Swinson</a:t>
            </a:r>
            <a:endParaRPr lang="en-US" dirty="0"/>
          </a:p>
          <a:p>
            <a:pPr algn="ctr"/>
            <a:r>
              <a:rPr lang="en-US" dirty="0"/>
              <a:t>Secretary</a:t>
            </a:r>
          </a:p>
          <a:p>
            <a:pPr algn="ctr"/>
            <a:r>
              <a:rPr lang="en-US" sz="1400" dirty="0"/>
              <a:t>City of St. Petersburg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45" y="4082200"/>
            <a:ext cx="1136945" cy="15159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5768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3E3682-C981-5243-96DB-8237C6C7C317}"/>
              </a:ext>
            </a:extLst>
          </p:cNvPr>
          <p:cNvSpPr txBox="1"/>
          <p:nvPr/>
        </p:nvSpPr>
        <p:spPr>
          <a:xfrm>
            <a:off x="295836" y="363114"/>
            <a:ext cx="11403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cs typeface="Arial" panose="020B0604020202020204" pitchFamily="34" charset="0"/>
              </a:rPr>
              <a:t>The Special Committee 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820" y="3134448"/>
            <a:ext cx="224292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Stephanie Bunford</a:t>
            </a:r>
          </a:p>
          <a:p>
            <a:pPr algn="ctr"/>
            <a:r>
              <a:rPr lang="en-US" sz="1600" dirty="0"/>
              <a:t>Communications Chair</a:t>
            </a:r>
          </a:p>
          <a:p>
            <a:pPr algn="ctr"/>
            <a:r>
              <a:rPr lang="en-US" sz="1400" dirty="0"/>
              <a:t>Pasco County Schools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88" y="1573549"/>
            <a:ext cx="1034987" cy="13799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469" y="2604642"/>
            <a:ext cx="1114614" cy="1486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3047618" y="4274601"/>
            <a:ext cx="2560316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Cheryl Aldridge</a:t>
            </a:r>
          </a:p>
          <a:p>
            <a:pPr algn="ctr"/>
            <a:r>
              <a:rPr lang="en-US" sz="1600" dirty="0"/>
              <a:t>Professional Development</a:t>
            </a:r>
          </a:p>
          <a:p>
            <a:pPr algn="ctr"/>
            <a:r>
              <a:rPr lang="en-US" sz="1600" dirty="0"/>
              <a:t>Chair</a:t>
            </a:r>
          </a:p>
          <a:p>
            <a:pPr algn="ctr"/>
            <a:r>
              <a:rPr lang="en-US" sz="1400" dirty="0"/>
              <a:t>City of Tampa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756" y="3534558"/>
            <a:ext cx="1055180" cy="14069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6096000" y="5284451"/>
            <a:ext cx="243528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Mina Kaeding</a:t>
            </a:r>
          </a:p>
          <a:p>
            <a:pPr algn="ctr"/>
            <a:r>
              <a:rPr lang="en-US" sz="1600" dirty="0"/>
              <a:t>Programs Chair</a:t>
            </a:r>
          </a:p>
          <a:p>
            <a:pPr algn="ctr"/>
            <a:r>
              <a:rPr lang="en-US" sz="1400" dirty="0"/>
              <a:t>Hillsborough County Schools</a:t>
            </a:r>
          </a:p>
        </p:txBody>
      </p:sp>
    </p:spTree>
    <p:extLst>
      <p:ext uri="{BB962C8B-B14F-4D97-AF65-F5344CB8AC3E}">
        <p14:creationId xmlns:p14="http://schemas.microsoft.com/office/powerpoint/2010/main" val="209288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3E3682-C981-5243-96DB-8237C6C7C317}"/>
              </a:ext>
            </a:extLst>
          </p:cNvPr>
          <p:cNvSpPr txBox="1"/>
          <p:nvPr/>
        </p:nvSpPr>
        <p:spPr>
          <a:xfrm>
            <a:off x="295836" y="363114"/>
            <a:ext cx="11403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The Chapter’s Mission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95835" y="1339630"/>
            <a:ext cx="8967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To promote excellence in public procurement through education, certification and technical assistance for those who spend governmental funds in the Tampa Bay Area.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3E3682-C981-5243-96DB-8237C6C7C317}"/>
              </a:ext>
            </a:extLst>
          </p:cNvPr>
          <p:cNvSpPr txBox="1"/>
          <p:nvPr/>
        </p:nvSpPr>
        <p:spPr>
          <a:xfrm>
            <a:off x="295835" y="2139313"/>
            <a:ext cx="11403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Core Concepts</a:t>
            </a:r>
            <a:endParaRPr lang="en-US" sz="32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9904" y="2811655"/>
            <a:ext cx="888474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Collaboration</a:t>
            </a:r>
            <a:r>
              <a:rPr lang="en-US" dirty="0"/>
              <a:t> - working collaboratively and providing impartial support to all members.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Responsibility</a:t>
            </a:r>
            <a:r>
              <a:rPr lang="en-US" dirty="0"/>
              <a:t> - dedication and loyalty to our mission and purpose as a chapter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Teamwork</a:t>
            </a:r>
            <a:r>
              <a:rPr lang="en-US" dirty="0"/>
              <a:t> - building on our common backgrounds and shared interests to the benefit of all members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Inspiration</a:t>
            </a:r>
            <a:r>
              <a:rPr lang="en-US" dirty="0"/>
              <a:t> - inspiring our members to achieve excellence in everything they do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Recognition</a:t>
            </a:r>
            <a:r>
              <a:rPr lang="en-US" dirty="0"/>
              <a:t> - acknowledging the efforts and accomplishments of all who volunteer their service.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E5F3F6-93AD-4EF0-8365-7EB40DF29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274" y="96590"/>
            <a:ext cx="2611921" cy="111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EB0D40EF-BA14-42F1-9492-D38C59DCA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2C3A70F-581F-48B1-AD94-04AF9A38D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3EABD0F-494E-4C0C-8A0C-139AFC428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739811F7-2462-4463-BE69-32CEBED03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id="{D91A6F9F-54F1-461A-A043-E97203A85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28681C3A-B98D-44BE-8120-45C3F3BA0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7">
              <a:extLst>
                <a:ext uri="{FF2B5EF4-FFF2-40B4-BE49-F238E27FC236}">
                  <a16:creationId xmlns:a16="http://schemas.microsoft.com/office/drawing/2014/main" id="{37478156-05FD-4D8F-AE53-B3D40AF29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8">
              <a:extLst>
                <a:ext uri="{FF2B5EF4-FFF2-40B4-BE49-F238E27FC236}">
                  <a16:creationId xmlns:a16="http://schemas.microsoft.com/office/drawing/2014/main" id="{A81F9C83-B446-4703-8B99-C01F0E403E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C2F5F0B6-D807-4AAE-852B-7BECE0CF4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0945AE7B-1E9E-491F-976F-155273088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A38028DA-F87E-4372-9295-BC98DB4007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03E3682-C981-5243-96DB-8237C6C7C317}"/>
              </a:ext>
            </a:extLst>
          </p:cNvPr>
          <p:cNvSpPr txBox="1"/>
          <p:nvPr/>
        </p:nvSpPr>
        <p:spPr>
          <a:xfrm>
            <a:off x="2849562" y="609600"/>
            <a:ext cx="642443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Membership Types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CE2E34-8E16-4E08-8C56-02B9EF2F25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1" r="3" b="3"/>
          <a:stretch/>
        </p:blipFill>
        <p:spPr>
          <a:xfrm>
            <a:off x="1" y="10"/>
            <a:ext cx="2204759" cy="3433854"/>
          </a:xfrm>
          <a:custGeom>
            <a:avLst/>
            <a:gdLst/>
            <a:ahLst/>
            <a:cxnLst/>
            <a:rect l="l" t="t" r="r" b="b"/>
            <a:pathLst>
              <a:path w="2204759" h="3433864">
                <a:moveTo>
                  <a:pt x="0" y="0"/>
                </a:moveTo>
                <a:lnTo>
                  <a:pt x="1674254" y="0"/>
                </a:lnTo>
                <a:lnTo>
                  <a:pt x="2204759" y="3433864"/>
                </a:lnTo>
                <a:lnTo>
                  <a:pt x="0" y="343386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F446A3-E343-42C8-82DA-130F6F836A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63" r="40139" b="-1"/>
          <a:stretch/>
        </p:blipFill>
        <p:spPr>
          <a:xfrm>
            <a:off x="20" y="3433864"/>
            <a:ext cx="2734036" cy="3433865"/>
          </a:xfrm>
          <a:custGeom>
            <a:avLst/>
            <a:gdLst/>
            <a:ahLst/>
            <a:cxnLst/>
            <a:rect l="l" t="t" r="r" b="b"/>
            <a:pathLst>
              <a:path w="2734056" h="3433865">
                <a:moveTo>
                  <a:pt x="0" y="0"/>
                </a:moveTo>
                <a:lnTo>
                  <a:pt x="2204758" y="0"/>
                </a:lnTo>
                <a:lnTo>
                  <a:pt x="2734056" y="3426053"/>
                </a:lnTo>
                <a:lnTo>
                  <a:pt x="2734056" y="3433865"/>
                </a:lnTo>
                <a:lnTo>
                  <a:pt x="461457" y="3433865"/>
                </a:lnTo>
                <a:lnTo>
                  <a:pt x="0" y="706119"/>
                </a:lnTo>
                <a:close/>
              </a:path>
            </a:pathLst>
          </a:cu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4F4D647-BB10-471B-85B2-D920AB377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433864"/>
            <a:ext cx="22267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Isosceles Triangle 8">
            <a:extLst>
              <a:ext uri="{FF2B5EF4-FFF2-40B4-BE49-F238E27FC236}">
                <a16:creationId xmlns:a16="http://schemas.microsoft.com/office/drawing/2014/main" id="{5492A6E7-4E36-4CFA-B4B1-961FCDDA9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38F8B77-A496-5B4D-BDCC-37857EA86B45}"/>
              </a:ext>
            </a:extLst>
          </p:cNvPr>
          <p:cNvSpPr txBox="1">
            <a:spLocks/>
          </p:cNvSpPr>
          <p:nvPr/>
        </p:nvSpPr>
        <p:spPr>
          <a:xfrm>
            <a:off x="2849562" y="2160589"/>
            <a:ext cx="642443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1360B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360B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49020"/>
              </a:buClr>
              <a:buFont typeface="Wingdings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360B0"/>
              </a:buClr>
              <a:buSzPct val="65000"/>
              <a:buFont typeface="Courier New" panose="02070309020205020404" pitchFamily="49" charset="0"/>
              <a:buChar char="o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4902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Chapter Member - $35 a year</a:t>
            </a:r>
          </a:p>
          <a:p>
            <a:pPr defTabSz="4572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Retired Member – Free</a:t>
            </a:r>
          </a:p>
          <a:p>
            <a:pPr defTabSz="4572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 Member – Free</a:t>
            </a:r>
          </a:p>
          <a:p>
            <a:pPr defTabSz="457200"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Honorary Member – Free</a:t>
            </a:r>
          </a:p>
          <a:p>
            <a:pPr defTabSz="457200"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PROFESSIONAL DEVELOPMENT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CF3644-39AB-42C9-A5B0-EC89B78E52C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5412954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10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533572"/>
            <a:ext cx="6663991" cy="2202405"/>
          </a:xfrm>
        </p:spPr>
        <p:txBody>
          <a:bodyPr/>
          <a:lstStyle/>
          <a:p>
            <a:r>
              <a:rPr lang="en-US" dirty="0"/>
              <a:t>40% subsidy on NIGP courses sponsored by the Chapter</a:t>
            </a:r>
          </a:p>
          <a:p>
            <a:pPr lvl="1"/>
            <a:r>
              <a:rPr lang="en-US" dirty="0"/>
              <a:t>Estimated savings on 2-day course is $200</a:t>
            </a:r>
          </a:p>
          <a:p>
            <a:r>
              <a:rPr lang="en-US" dirty="0"/>
              <a:t>Certification Study Groups</a:t>
            </a:r>
          </a:p>
          <a:p>
            <a:r>
              <a:rPr lang="en-US" dirty="0"/>
              <a:t>Centrally located</a:t>
            </a:r>
          </a:p>
          <a:p>
            <a:r>
              <a:rPr lang="en-US" dirty="0"/>
              <a:t>Calendar of Events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7334" y="3735977"/>
            <a:ext cx="4663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linkClick r:id="rId2"/>
              </a:rPr>
              <a:t>NIGP - Special Savings</a:t>
            </a:r>
            <a:endParaRPr lang="en-US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C9B4BE-FAD8-4123-B01E-A21BFFB71E78}"/>
              </a:ext>
            </a:extLst>
          </p:cNvPr>
          <p:cNvSpPr txBox="1"/>
          <p:nvPr/>
        </p:nvSpPr>
        <p:spPr>
          <a:xfrm>
            <a:off x="785191" y="4430981"/>
            <a:ext cx="61026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You win by getting exclusive savings of $50 on select virtual offerings. NIGP has reduced prices on numerous virtual classes so you can keep learning and growing. </a:t>
            </a:r>
          </a:p>
          <a:p>
            <a:endParaRPr lang="en-US" dirty="0"/>
          </a:p>
          <a:p>
            <a:r>
              <a:rPr lang="en-US" dirty="0"/>
              <a:t>Our chapter wins by earning a 15% rebate for every member who registers before June 30, 2021.</a:t>
            </a:r>
          </a:p>
        </p:txBody>
      </p:sp>
    </p:spTree>
    <p:extLst>
      <p:ext uri="{BB962C8B-B14F-4D97-AF65-F5344CB8AC3E}">
        <p14:creationId xmlns:p14="http://schemas.microsoft.com/office/powerpoint/2010/main" val="1120341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299" y="402539"/>
            <a:ext cx="8596668" cy="768626"/>
          </a:xfrm>
        </p:spPr>
        <p:txBody>
          <a:bodyPr>
            <a:normAutofit fontScale="90000"/>
          </a:bodyPr>
          <a:lstStyle/>
          <a:p>
            <a:r>
              <a:rPr lang="en-US" dirty="0"/>
              <a:t>Engaging with Bay Area Professional Peers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556177"/>
            <a:ext cx="4862075" cy="489928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Quarterly luncheons</a:t>
            </a:r>
          </a:p>
          <a:p>
            <a:pPr lvl="1"/>
            <a:r>
              <a:rPr lang="en-US" dirty="0"/>
              <a:t>Rusty Pelican Restaurant</a:t>
            </a:r>
          </a:p>
          <a:p>
            <a:pPr lvl="2"/>
            <a:r>
              <a:rPr lang="en-US" dirty="0"/>
              <a:t>11:00 am – 1:00 pm</a:t>
            </a:r>
          </a:p>
          <a:p>
            <a:pPr lvl="2"/>
            <a:r>
              <a:rPr lang="en-US" dirty="0"/>
              <a:t>Educational Speakers</a:t>
            </a:r>
          </a:p>
          <a:p>
            <a:pPr lvl="2"/>
            <a:r>
              <a:rPr lang="en-US" dirty="0"/>
              <a:t>$15.00</a:t>
            </a:r>
          </a:p>
          <a:p>
            <a:r>
              <a:rPr lang="en-US" dirty="0" err="1"/>
              <a:t>MemberConnect</a:t>
            </a:r>
            <a:endParaRPr lang="en-US" dirty="0"/>
          </a:p>
          <a:p>
            <a:pPr lvl="1"/>
            <a:r>
              <a:rPr lang="en-US" b="1" dirty="0">
                <a:hlinkClick r:id="rId2"/>
              </a:rPr>
              <a:t>MemberConnect@list.nigp-tampabay.org</a:t>
            </a:r>
            <a:r>
              <a:rPr lang="en-US" b="1" dirty="0"/>
              <a:t> </a:t>
            </a:r>
          </a:p>
          <a:p>
            <a:pPr lvl="1"/>
            <a:r>
              <a:rPr lang="en-US" dirty="0"/>
              <a:t>Member Directory</a:t>
            </a:r>
          </a:p>
          <a:p>
            <a:pPr lvl="1"/>
            <a:r>
              <a:rPr lang="en-US" dirty="0"/>
              <a:t>Volunteer Opportunities</a:t>
            </a:r>
          </a:p>
          <a:p>
            <a:r>
              <a:rPr lang="en-US" dirty="0"/>
              <a:t>TS and RTS Events</a:t>
            </a:r>
          </a:p>
          <a:p>
            <a:pPr lvl="1"/>
            <a:r>
              <a:rPr lang="en-US" dirty="0"/>
              <a:t>Meet new suppliers</a:t>
            </a:r>
          </a:p>
          <a:p>
            <a:pPr lvl="1"/>
            <a:r>
              <a:rPr lang="en-US" dirty="0"/>
              <a:t>Meet members</a:t>
            </a:r>
          </a:p>
          <a:p>
            <a:r>
              <a:rPr lang="en-US" dirty="0"/>
              <a:t>Local Career Opportunities</a:t>
            </a:r>
          </a:p>
          <a:p>
            <a:pPr lvl="1"/>
            <a:r>
              <a:rPr lang="en-US" b="1" dirty="0">
                <a:solidFill>
                  <a:srgbClr val="99CA3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https://www.nigp-tampabay.org/insidepages/jobs</a:t>
            </a:r>
            <a:r>
              <a:rPr lang="en-US" b="1" dirty="0">
                <a:solidFill>
                  <a:srgbClr val="99CA3C"/>
                </a:solidFill>
              </a:rPr>
              <a:t>/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283" y="1079006"/>
            <a:ext cx="5174363" cy="388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83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44556"/>
            <a:ext cx="8596668" cy="1320800"/>
          </a:xfrm>
        </p:spPr>
        <p:txBody>
          <a:bodyPr/>
          <a:lstStyle/>
          <a:p>
            <a:r>
              <a:rPr lang="en-US"/>
              <a:t>Scholarship Opportunities</a:t>
            </a:r>
            <a:endParaRPr lang="en-US" dirty="0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4AA56641-7E32-438D-B508-9CB13A1CD96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334" y="1416006"/>
          <a:ext cx="8596668" cy="509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7400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A155A1E-E3E5-459C-A3AC-00FC9D887C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13" r="5680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033" y="175156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Using my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533" y="1569918"/>
            <a:ext cx="3851122" cy="388077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400" dirty="0"/>
              <a:t>NIGP Pathways classes and seminars</a:t>
            </a:r>
          </a:p>
          <a:p>
            <a:r>
              <a:rPr lang="en-US" sz="2400" dirty="0"/>
              <a:t>NIGP's National Forum and Trade Show</a:t>
            </a:r>
          </a:p>
          <a:p>
            <a:r>
              <a:rPr lang="en-US" sz="2400" dirty="0"/>
              <a:t>Annual FAPPO Conference and Trade Show</a:t>
            </a:r>
          </a:p>
          <a:p>
            <a:r>
              <a:rPr lang="en-US" sz="2400" dirty="0"/>
              <a:t>Certification Prep Classes</a:t>
            </a:r>
          </a:p>
          <a:p>
            <a:r>
              <a:rPr lang="en-US" sz="2400" dirty="0"/>
              <a:t>NIGP-FAU Learning Certificate courses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25330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281" r="36360" b="-1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Scholarships in 2019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3851122" cy="388077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dirty="0"/>
              <a:t>$50,846 awarded to members for 2019</a:t>
            </a:r>
          </a:p>
          <a:p>
            <a:pPr lvl="1"/>
            <a:r>
              <a:rPr lang="en-US" sz="2000" dirty="0"/>
              <a:t>3 FAPPO Scholarships</a:t>
            </a:r>
          </a:p>
          <a:p>
            <a:pPr lvl="1"/>
            <a:r>
              <a:rPr lang="en-US" sz="2000" dirty="0"/>
              <a:t>6 NIGP Course Scholarship</a:t>
            </a:r>
          </a:p>
          <a:p>
            <a:pPr lvl="1"/>
            <a:r>
              <a:rPr lang="en-US" sz="2000" dirty="0"/>
              <a:t>22 NIGP Forum Scholarships</a:t>
            </a:r>
          </a:p>
          <a:p>
            <a:pPr lvl="1"/>
            <a:r>
              <a:rPr lang="en-US" sz="2000" dirty="0"/>
              <a:t>2 Other Procurement related Conference Scholarships</a:t>
            </a:r>
          </a:p>
          <a:p>
            <a:r>
              <a:rPr lang="en-US" sz="2000" dirty="0"/>
              <a:t>First Timer’s Scholarship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80757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Awards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288" y="1507445"/>
            <a:ext cx="4560816" cy="3420155"/>
          </a:xfrm>
        </p:spPr>
        <p:txBody>
          <a:bodyPr/>
          <a:lstStyle/>
          <a:p>
            <a:r>
              <a:rPr lang="en-US" sz="2400" dirty="0"/>
              <a:t>Buyer of the Year</a:t>
            </a:r>
          </a:p>
          <a:p>
            <a:r>
              <a:rPr lang="en-US" sz="2400" dirty="0"/>
              <a:t>Manager of the Year</a:t>
            </a:r>
          </a:p>
          <a:p>
            <a:r>
              <a:rPr lang="en-US" sz="2400" dirty="0"/>
              <a:t>Volunteer of the Year</a:t>
            </a:r>
          </a:p>
          <a:p>
            <a:r>
              <a:rPr lang="en-US" sz="2400" dirty="0"/>
              <a:t>Warren </a:t>
            </a:r>
            <a:r>
              <a:rPr lang="en-US" sz="2400" dirty="0" err="1"/>
              <a:t>Geltch</a:t>
            </a:r>
            <a:r>
              <a:rPr lang="en-US" sz="2400" dirty="0"/>
              <a:t> Leadership Award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067300"/>
            <a:ext cx="3905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*All awardees receive a plaque and cash award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52" y="646797"/>
            <a:ext cx="3906604" cy="52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73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505EA3C-F6FE-4717-9D16-1FC1BFCEA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9872A32-4C50-4CBB-8F41-10A7E35AB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F78A606-B877-4676-A19E-C2157A7EF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2" r="34167" b="1"/>
          <a:stretch/>
        </p:blipFill>
        <p:spPr bwMode="auto">
          <a:xfrm>
            <a:off x="643467" y="643467"/>
            <a:ext cx="5130799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53F12DB6-A8DD-4C76-A2CD-C90EB6BBB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F78683-EF8C-41E0-B4D0-4B5F1B06B0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7379"/>
          <a:stretch/>
        </p:blipFill>
        <p:spPr>
          <a:xfrm>
            <a:off x="6423321" y="643467"/>
            <a:ext cx="513079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00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2CB946AE-F493-4658-8B74-52CC5922DB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49" r="1" b="6934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11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543" y="907869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513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274</TotalTime>
  <Words>574</Words>
  <Application>Microsoft Office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The Value of Membership</vt:lpstr>
      <vt:lpstr>PowerPoint Presentation</vt:lpstr>
      <vt:lpstr>PowerPoint Presentation</vt:lpstr>
      <vt:lpstr>PowerPoint Presentation</vt:lpstr>
      <vt:lpstr>PowerPoint Presentation</vt:lpstr>
      <vt:lpstr>PROFESSIONAL DEVELOPMENT</vt:lpstr>
      <vt:lpstr>Education</vt:lpstr>
      <vt:lpstr>Engaging with Bay Area Professional Peers</vt:lpstr>
      <vt:lpstr>Scholarship Opportunities</vt:lpstr>
      <vt:lpstr>Using my Scholarship</vt:lpstr>
      <vt:lpstr>Scholarships in 2019</vt:lpstr>
      <vt:lpstr>Chapter Awards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Value of Membership</dc:title>
  <dc:creator>Tara Bohnsack</dc:creator>
  <cp:lastModifiedBy>Joe Benjamin</cp:lastModifiedBy>
  <cp:revision>35</cp:revision>
  <dcterms:created xsi:type="dcterms:W3CDTF">2019-12-30T20:19:51Z</dcterms:created>
  <dcterms:modified xsi:type="dcterms:W3CDTF">2021-03-25T03:09:02Z</dcterms:modified>
</cp:coreProperties>
</file>